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257" r:id="rId3"/>
    <p:sldId id="258" r:id="rId4"/>
    <p:sldId id="259" r:id="rId5"/>
    <p:sldId id="260" r:id="rId6"/>
    <p:sldId id="285" r:id="rId7"/>
    <p:sldId id="261" r:id="rId8"/>
    <p:sldId id="286" r:id="rId9"/>
    <p:sldId id="263" r:id="rId10"/>
    <p:sldId id="264" r:id="rId11"/>
    <p:sldId id="267" r:id="rId12"/>
    <p:sldId id="268" r:id="rId13"/>
    <p:sldId id="269" r:id="rId14"/>
    <p:sldId id="270" r:id="rId15"/>
    <p:sldId id="271" r:id="rId16"/>
    <p:sldId id="287" r:id="rId17"/>
  </p:sldIdLst>
  <p:sldSz cx="9144000" cy="5143500" type="screen16x9"/>
  <p:notesSz cx="6858000" cy="9144000"/>
  <p:embeddedFontLst>
    <p:embeddedFont>
      <p:font typeface="Economica"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1" clrIdx="0"/>
  <p:cmAuthor id="1" name="Moncho Llorca, Jaime" initials="MLJ" lastIdx="32" clrIdx="1">
    <p:extLst>
      <p:ext uri="{19B8F6BF-5375-455C-9EA6-DF929625EA0E}">
        <p15:presenceInfo xmlns:p15="http://schemas.microsoft.com/office/powerpoint/2012/main"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96" y="144"/>
      </p:cViewPr>
      <p:guideLst>
        <p:guide orient="horz" pos="1620"/>
        <p:guide pos="2880"/>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3-28T15:53:51.567" idx="19">
    <p:pos x="1746" y="894"/>
    <p:text>Switch panels: Invite friends is the main feature. Please move it to the left.... and book table to the right. </p:text>
  </p:cm>
  <p:cm authorId="1" dt="2017-03-29T11:08:21.364" idx="19">
    <p:pos x="1746" y="985"/>
    <p:text>Ok</p:text>
    <p:extLst>
      <p:ext uri="{C676402C-5697-4E1C-873F-D02D1690AC5C}">
        <p15:threadingInfo xmlns:p15="http://schemas.microsoft.com/office/powerpoint/2012/main" timeZoneBias="-120">
          <p15:parentCm authorId="0" idx="19"/>
        </p15:threadingInfo>
      </p:ext>
    </p:extLst>
  </p:cm>
  <p:cm authorId="0" dt="2017-03-28T15:54:33.228" idx="20">
    <p:pos x="904" y="620"/>
    <p:text>Does it makes sense to add a short describtion about both feature. In order to explain what feature the user could use?</p:text>
  </p:cm>
  <p:cm authorId="1" dt="2017-03-29T11:11:11.073" idx="21">
    <p:pos x="904" y="802"/>
    <p:text>I can design a top panel with the describition.  I need you send me the texts.</p:text>
    <p:extLst>
      <p:ext uri="{C676402C-5697-4E1C-873F-D02D1690AC5C}">
        <p15:threadingInfo xmlns:p15="http://schemas.microsoft.com/office/powerpoint/2012/main" timeZoneBias="-120">
          <p15:parentCm authorId="0" idx="20"/>
        </p15:threadingInfo>
      </p:ext>
    </p:extLst>
  </p:cm>
  <p:cm authorId="0" dt="2017-03-28T15:54:56.289" idx="21">
    <p:pos x="2036" y="1812"/>
    <p:text>Please move this info to the top.</p:text>
  </p:cm>
  <p:cm authorId="1" dt="2017-03-29T11:11:22.742" idx="22">
    <p:pos x="2036" y="1903"/>
    <p:text>Ok</p:text>
    <p:extLst>
      <p:ext uri="{C676402C-5697-4E1C-873F-D02D1690AC5C}">
        <p15:threadingInfo xmlns:p15="http://schemas.microsoft.com/office/powerpoint/2012/main" timeZoneBias="-120">
          <p15:parentCm authorId="0" idx="21"/>
        </p15:threadingInfo>
      </p:ext>
    </p:extLst>
  </p:cm>
  <p:cm authorId="0" dt="2017-03-28T15:55:37.238" idx="22">
    <p:pos x="1703" y="1262"/>
    <p:text>Not sure whether some one will add the name? 
Email is sufficent. 
</p:text>
  </p:cm>
  <p:cm authorId="1" dt="2017-03-29T11:13:50.823" idx="24">
    <p:pos x="1703" y="1353"/>
    <p:text>I added the name because sometimes the email and the name do not correspond and when we send the invitation, the guests will not know who will attend the event, but if you think email is sufficient I can change it.</p:text>
    <p:extLst>
      <p:ext uri="{C676402C-5697-4E1C-873F-D02D1690AC5C}">
        <p15:threadingInfo xmlns:p15="http://schemas.microsoft.com/office/powerpoint/2012/main" timeZoneBias="-120">
          <p15:parentCm authorId="0" idx="22"/>
        </p15:threadingInfo>
      </p:ext>
    </p:extLst>
  </p:cm>
  <p:cm authorId="0" dt="2017-03-28T15:58:04.422" idx="23">
    <p:pos x="2462" y="1648"/>
    <p:text> Is it possible to use the same input field which is used by google inbox to enter email addresses?
Entering each email by plus takes time, the use will use copy and paste e.g. from the last mailing with the friends. Or he just wnats to type in multiple emails in one row. </p:text>
  </p:cm>
  <p:cm authorId="1" dt="2017-03-29T11:17:45.490" idx="25">
    <p:pos x="2462" y="1739"/>
    <p:text>Ok good idea, and we can save space. Yes you refer the chips component: https://material.io/guidelines/components/chips.html#</p:text>
    <p:extLst>
      <p:ext uri="{C676402C-5697-4E1C-873F-D02D1690AC5C}">
        <p15:threadingInfo xmlns:p15="http://schemas.microsoft.com/office/powerpoint/2012/main" timeZoneBias="-120">
          <p15:parentCm authorId="0" idx="2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7-03-28T16:01:50.231" idx="24">
    <p:pos x="2845" y="2293"/>
    <p:text>Here we should show the data only after the invite is done successfully. I would prefer a popup showing all information before submitting the invite. </p:text>
  </p:cm>
  <p:cm authorId="1" dt="2017-03-29T11:20:12.354" idx="27">
    <p:pos x="2845" y="2384"/>
    <p:text>Ok. In this case this sidebar only is necessary to order menu</p:text>
    <p:extLst>
      <p:ext uri="{C676402C-5697-4E1C-873F-D02D1690AC5C}">
        <p15:threadingInfo xmlns:p15="http://schemas.microsoft.com/office/powerpoint/2012/main" timeZoneBias="-120">
          <p15:parentCm authorId="0" idx="24"/>
        </p15:threadingInfo>
      </p:ext>
    </p:extLst>
  </p:cm>
  <p:cm authorId="0" dt="2017-03-28T16:02:14.971" idx="25">
    <p:pos x="3826" y="2057"/>
    <p:text>email is enough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3-28T16:04:05.014" idx="26">
    <p:pos x="2724" y="2103"/>
    <p:text>Jens Bartelheimer	28.03.2017
Here we should show the data only after the invite is done successfully. I would prefer a popup showing all information before submitting the invite. </p:text>
  </p:cm>
  <p:cm authorId="1" dt="2017-03-29T11:20:58.782" idx="28">
    <p:pos x="2724" y="2194"/>
    <p:text>Ok, the same action that we have commented</p:text>
    <p:extLst>
      <p:ext uri="{C676402C-5697-4E1C-873F-D02D1690AC5C}">
        <p15:threadingInfo xmlns:p15="http://schemas.microsoft.com/office/powerpoint/2012/main" timeZoneBias="-120">
          <p15:parentCm authorId="0" idx="2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3-28T16:05:22.329" idx="27">
    <p:pos x="1340" y="1332"/>
    <p:text>layout is fine. We could improve the texts of all email  a bit but this could be done later as well. </p:text>
  </p:cm>
  <p:cm authorId="1" dt="2017-03-29T11:22:01.295" idx="29">
    <p:pos x="1340" y="1423"/>
    <p:text>Yes Jens, I need that you create the text please.</p:text>
    <p:extLst>
      <p:ext uri="{C676402C-5697-4E1C-873F-D02D1690AC5C}">
        <p15:threadingInfo xmlns:p15="http://schemas.microsoft.com/office/powerpoint/2012/main" timeZoneBias="-120">
          <p15:parentCm authorId="0" idx="27"/>
        </p15:threadingInfo>
      </p:ext>
    </p:extLst>
  </p:cm>
  <p:cm authorId="0" dt="2017-03-28T16:05:58.549" idx="28">
    <p:pos x="1167" y="2202"/>
    <p:text>I would prefer to see the accept on the left. </p:text>
  </p:cm>
  <p:cm authorId="1" dt="2017-03-29T11:22:26.848" idx="30">
    <p:pos x="1167" y="2293"/>
    <p:text>Normally primary action is in the right: https://material.io/guidelines/components/dialogs.html#dialogs-alerts</p:text>
    <p:extLst>
      <p:ext uri="{C676402C-5697-4E1C-873F-D02D1690AC5C}">
        <p15:threadingInfo xmlns:p15="http://schemas.microsoft.com/office/powerpoint/2012/main" timeZoneBias="-120">
          <p15:parentCm authorId="0" idx="28"/>
        </p15:threadingInfo>
      </p:ext>
    </p:extLst>
  </p:cm>
  <p:cm authorId="1" dt="2017-03-29T11:39:18.341" idx="32">
    <p:pos x="1167" y="2384"/>
    <p:text>You can choose that you prefer</p:text>
    <p:extLst>
      <p:ext uri="{C676402C-5697-4E1C-873F-D02D1690AC5C}">
        <p15:threadingInfo xmlns:p15="http://schemas.microsoft.com/office/powerpoint/2012/main" timeZoneBias="-120">
          <p15:parentCm authorId="0" idx="28"/>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7-03-28T16:06:45.201" idx="29">
    <p:pos x="876" y="1742"/>
    <p:text>twitter is ok. let us see how it looks in the final version. </p:text>
  </p:cm>
  <p:cm authorId="0" dt="2017-03-28T16:07:44.091" idx="30">
    <p:pos x="971" y="751"/>
    <p:text>is it possible to add some more structure to the filter? 
e.g. group main dish, Starter and dessert together?</p:text>
  </p:cm>
  <p:cm authorId="0" dt="2017-03-28T16:08:21.851" idx="31">
    <p:pos x="2563" y="748"/>
    <p:text>favorites shall be seperated as well from all other filters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792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9169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80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716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184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229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94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1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166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181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754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dirty="0"/>
              <a:t>Wireframes </a:t>
            </a:r>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1</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30" y="831901"/>
            <a:ext cx="3246964" cy="3821700"/>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Revoke accepted invite</a:t>
            </a: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EMAIL NEWSLETTER UI</a:t>
            </a:r>
          </a:p>
          <a:p>
            <a:pPr lvl="0" rtl="0">
              <a:spcBef>
                <a:spcPts val="0"/>
              </a:spcBef>
              <a:buNone/>
            </a:pPr>
            <a:r>
              <a:rPr lang="en" sz="1200">
                <a:solidFill>
                  <a:schemeClr val="accent1"/>
                </a:solidFill>
              </a:rPr>
              <a:t>Email decline invitation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a:t>Digital menu</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9" y="771500"/>
            <a:ext cx="4178746" cy="3867930"/>
          </a:xfrm>
          <a:prstGeom prst="rect">
            <a:avLst/>
          </a:prstGeom>
        </p:spPr>
      </p:pic>
      <p:sp>
        <p:nvSpPr>
          <p:cNvPr id="291" name="Shape 29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Filter menu</a:t>
            </a:r>
          </a:p>
        </p:txBody>
      </p:sp>
      <p:sp>
        <p:nvSpPr>
          <p:cNvPr id="293" name="Shape 293"/>
          <p:cNvSpPr txBox="1">
            <a:spLocks noGrp="1"/>
          </p:cNvSpPr>
          <p:nvPr>
            <p:ph type="body" idx="2"/>
          </p:nvPr>
        </p:nvSpPr>
        <p:spPr>
          <a:xfrm>
            <a:off x="5591090" y="1995670"/>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MENU UI</a:t>
            </a:r>
          </a:p>
          <a:p>
            <a:pPr lvl="0" rtl="0">
              <a:spcBef>
                <a:spcPts val="0"/>
              </a:spcBef>
              <a:buClr>
                <a:schemeClr val="dk1"/>
              </a:buClr>
              <a:buSzPct val="91666"/>
              <a:buFont typeface="Arial"/>
              <a:buNone/>
            </a:pPr>
            <a:r>
              <a:rPr lang="en" sz="1200">
                <a:solidFill>
                  <a:schemeClr val="accent1"/>
                </a:solidFill>
              </a:rPr>
              <a:t>Filters</a:t>
            </a:r>
          </a:p>
        </p:txBody>
      </p:sp>
      <p:sp>
        <p:nvSpPr>
          <p:cNvPr id="294" name="Shape 294"/>
          <p:cNvSpPr/>
          <p:nvPr/>
        </p:nvSpPr>
        <p:spPr>
          <a:xfrm>
            <a:off x="449100" y="987530"/>
            <a:ext cx="4204245" cy="8641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95" name="Shape 295"/>
          <p:cNvCxnSpPr>
            <a:stCxn id="294" idx="3"/>
            <a:endCxn id="293" idx="1"/>
          </p:cNvCxnSpPr>
          <p:nvPr/>
        </p:nvCxnSpPr>
        <p:spPr>
          <a:xfrm>
            <a:off x="4653345" y="1419590"/>
            <a:ext cx="937745" cy="117758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374" y="846562"/>
            <a:ext cx="4151246" cy="386649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11" y="1511185"/>
            <a:ext cx="2460222" cy="2277230"/>
          </a:xfrm>
          <a:prstGeom prst="rect">
            <a:avLst/>
          </a:prstGeom>
        </p:spPr>
      </p:pic>
      <p:sp>
        <p:nvSpPr>
          <p:cNvPr id="300" name="Shape 30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Define order</a:t>
            </a:r>
          </a:p>
        </p:txBody>
      </p:sp>
      <p:sp>
        <p:nvSpPr>
          <p:cNvPr id="302" name="Shape 302"/>
          <p:cNvSpPr txBox="1">
            <a:spLocks noGrp="1"/>
          </p:cNvSpPr>
          <p:nvPr>
            <p:ph type="body" idx="2"/>
          </p:nvPr>
        </p:nvSpPr>
        <p:spPr>
          <a:xfrm>
            <a:off x="3676255" y="2362200"/>
            <a:ext cx="994500" cy="536400"/>
          </a:xfrm>
          <a:prstGeom prst="rect">
            <a:avLst/>
          </a:prstGeom>
        </p:spPr>
        <p:txBody>
          <a:bodyPr lIns="91425" tIns="91425" rIns="91425" bIns="91425" anchor="ctr" anchorCtr="0">
            <a:noAutofit/>
          </a:bodyPr>
          <a:lstStyle/>
          <a:p>
            <a:pPr lvl="0" rtl="0">
              <a:spcBef>
                <a:spcPts val="0"/>
              </a:spcBef>
              <a:buNone/>
            </a:pPr>
            <a:r>
              <a:rPr lang="en" sz="1200" b="1" dirty="0">
                <a:solidFill>
                  <a:schemeClr val="accent1"/>
                </a:solidFill>
              </a:rPr>
              <a:t>MENU UI</a:t>
            </a:r>
          </a:p>
          <a:p>
            <a:pPr lvl="0" rtl="0">
              <a:spcBef>
                <a:spcPts val="0"/>
              </a:spcBef>
              <a:buNone/>
            </a:pPr>
            <a:r>
              <a:rPr lang="en" sz="1200" dirty="0">
                <a:solidFill>
                  <a:schemeClr val="accent1"/>
                </a:solidFill>
              </a:rPr>
              <a:t>Select dishes</a:t>
            </a:r>
          </a:p>
        </p:txBody>
      </p:sp>
      <p:sp>
        <p:nvSpPr>
          <p:cNvPr id="303" name="Shape 303"/>
          <p:cNvSpPr/>
          <p:nvPr/>
        </p:nvSpPr>
        <p:spPr>
          <a:xfrm>
            <a:off x="449100" y="2139690"/>
            <a:ext cx="2380023" cy="15122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4" name="Shape 304"/>
          <p:cNvCxnSpPr>
            <a:stCxn id="303" idx="2"/>
            <a:endCxn id="302" idx="1"/>
          </p:cNvCxnSpPr>
          <p:nvPr/>
        </p:nvCxnSpPr>
        <p:spPr>
          <a:xfrm rot="5400000" flipH="1" flipV="1">
            <a:off x="2146933" y="2122578"/>
            <a:ext cx="1021500" cy="2037143"/>
          </a:xfrm>
          <a:prstGeom prst="bentConnector4">
            <a:avLst>
              <a:gd name="adj1" fmla="val -22379"/>
              <a:gd name="adj2" fmla="val 79208"/>
            </a:avLst>
          </a:prstGeom>
          <a:noFill/>
          <a:ln w="19050" cap="flat" cmpd="sng">
            <a:solidFill>
              <a:srgbClr val="E69138"/>
            </a:solidFill>
            <a:prstDash val="solid"/>
            <a:round/>
            <a:headEnd type="oval" w="lg" len="lg"/>
            <a:tailEnd type="triangle" w="lg" len="lg"/>
          </a:ln>
        </p:spPr>
      </p:cxnSp>
      <p:sp>
        <p:nvSpPr>
          <p:cNvPr id="306" name="Shape 306"/>
          <p:cNvSpPr/>
          <p:nvPr/>
        </p:nvSpPr>
        <p:spPr>
          <a:xfrm>
            <a:off x="7596420" y="843510"/>
            <a:ext cx="1440200" cy="3866478"/>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7" name="Shape 307"/>
          <p:cNvCxnSpPr>
            <a:stCxn id="302" idx="0"/>
            <a:endCxn id="306" idx="0"/>
          </p:cNvCxnSpPr>
          <p:nvPr/>
        </p:nvCxnSpPr>
        <p:spPr>
          <a:xfrm rot="5400000" flipH="1" flipV="1">
            <a:off x="5485667" y="-468652"/>
            <a:ext cx="1518690" cy="4143015"/>
          </a:xfrm>
          <a:prstGeom prst="bentConnector3">
            <a:avLst>
              <a:gd name="adj1" fmla="val 115052"/>
            </a:avLst>
          </a:prstGeom>
          <a:noFill/>
          <a:ln w="19050" cap="flat" cmpd="sng">
            <a:solidFill>
              <a:schemeClr val="accent1"/>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a:t>
            </a:r>
          </a:p>
        </p:txBody>
      </p:sp>
      <p:sp>
        <p:nvSpPr>
          <p:cNvPr id="315" name="Shape 315"/>
          <p:cNvSpPr txBox="1">
            <a:spLocks noGrp="1"/>
          </p:cNvSpPr>
          <p:nvPr>
            <p:ph type="body" idx="2"/>
          </p:nvPr>
        </p:nvSpPr>
        <p:spPr>
          <a:xfrm>
            <a:off x="647425"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MENU UI ORDER THE ORDER</a:t>
            </a:r>
          </a:p>
          <a:p>
            <a:pPr lvl="0" rtl="0">
              <a:spcBef>
                <a:spcPts val="0"/>
              </a:spcBef>
              <a:buNone/>
            </a:pPr>
            <a:r>
              <a:rPr lang="en" sz="1200">
                <a:solidFill>
                  <a:schemeClr val="accent1"/>
                </a:solidFill>
              </a:rPr>
              <a:t>Send order</a:t>
            </a:r>
          </a:p>
        </p:txBody>
      </p:sp>
      <p:sp>
        <p:nvSpPr>
          <p:cNvPr id="316" name="Shape 316"/>
          <p:cNvSpPr txBox="1">
            <a:spLocks noGrp="1"/>
          </p:cNvSpPr>
          <p:nvPr>
            <p:ph type="body" idx="2"/>
          </p:nvPr>
        </p:nvSpPr>
        <p:spPr>
          <a:xfrm>
            <a:off x="5472300"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Order confirmation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29" y="1125574"/>
            <a:ext cx="3872081" cy="36064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1819" y="1059540"/>
            <a:ext cx="3090731" cy="363781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40" y="726042"/>
            <a:ext cx="4251317" cy="3959698"/>
          </a:xfrm>
          <a:prstGeom prst="rect">
            <a:avLst/>
          </a:prstGeom>
        </p:spPr>
      </p:pic>
      <p:sp>
        <p:nvSpPr>
          <p:cNvPr id="321" name="Shape 32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 - precondition for ordering</a:t>
            </a:r>
          </a:p>
        </p:txBody>
      </p:sp>
      <p:sp>
        <p:nvSpPr>
          <p:cNvPr id="323" name="Shape 323"/>
          <p:cNvSpPr/>
          <p:nvPr/>
        </p:nvSpPr>
        <p:spPr>
          <a:xfrm>
            <a:off x="3347830" y="2427730"/>
            <a:ext cx="1523120" cy="22580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txBox="1">
            <a:spLocks noGrp="1"/>
          </p:cNvSpPr>
          <p:nvPr>
            <p:ph type="body" idx="2"/>
          </p:nvPr>
        </p:nvSpPr>
        <p:spPr>
          <a:xfrm>
            <a:off x="6167573" y="2907450"/>
            <a:ext cx="24531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MENU UI ORDER THE ORDER</a:t>
            </a:r>
          </a:p>
          <a:p>
            <a:pPr lvl="0" rtl="0">
              <a:spcBef>
                <a:spcPts val="0"/>
              </a:spcBef>
              <a:buClr>
                <a:schemeClr val="dk1"/>
              </a:buClr>
              <a:buSzPct val="91666"/>
              <a:buFont typeface="Arial"/>
              <a:buNone/>
            </a:pPr>
            <a:r>
              <a:rPr lang="en" sz="1200" b="1">
                <a:solidFill>
                  <a:schemeClr val="accent1"/>
                </a:solidFill>
              </a:rPr>
              <a:t>precondition for ordering</a:t>
            </a:r>
          </a:p>
          <a:p>
            <a:pPr lvl="0" rtl="0">
              <a:spcBef>
                <a:spcPts val="0"/>
              </a:spcBef>
              <a:buNone/>
            </a:pPr>
            <a:r>
              <a:rPr lang="en" sz="1200">
                <a:solidFill>
                  <a:schemeClr val="accent1"/>
                </a:solidFill>
              </a:rPr>
              <a:t>You need book a table or introduce an invitatio ID to order menu.</a:t>
            </a:r>
          </a:p>
        </p:txBody>
      </p:sp>
      <p:cxnSp>
        <p:nvCxnSpPr>
          <p:cNvPr id="325" name="Shape 325"/>
          <p:cNvCxnSpPr>
            <a:endCxn id="324" idx="1"/>
          </p:cNvCxnSpPr>
          <p:nvPr/>
        </p:nvCxnSpPr>
        <p:spPr>
          <a:xfrm rot="10800000" flipH="1">
            <a:off x="4870973" y="3508950"/>
            <a:ext cx="12966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p14="http://schemas.microsoft.com/office/powerpoint/2010/main"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539440" y="1059540"/>
            <a:ext cx="3303600" cy="3286760"/>
          </a:xfrm>
          <a:prstGeom prst="rect">
            <a:avLst/>
          </a:prstGeom>
        </p:spPr>
        <p:txBody>
          <a:bodyPr lIns="91425" tIns="91425" rIns="91425" bIns="91425" anchor="t" anchorCtr="0">
            <a:noAutofit/>
          </a:bodyPr>
          <a:lstStyle/>
          <a:p>
            <a:pPr lvl="0">
              <a:spcBef>
                <a:spcPts val="0"/>
              </a:spcBef>
              <a:buNone/>
            </a:pPr>
            <a:r>
              <a:rPr lang="en" sz="1200" b="1" dirty="0">
                <a:solidFill>
                  <a:srgbClr val="999999"/>
                </a:solidFill>
              </a:rPr>
              <a:t>Invite friends</a:t>
            </a:r>
          </a:p>
          <a:p>
            <a:pPr marL="171450" indent="-171450"/>
            <a:r>
              <a:rPr lang="en" sz="1200" dirty="0" smtClean="0">
                <a:solidFill>
                  <a:srgbClr val="999999"/>
                </a:solidFill>
              </a:rPr>
              <a:t>Create </a:t>
            </a:r>
            <a:r>
              <a:rPr lang="en" sz="1200" dirty="0">
                <a:solidFill>
                  <a:srgbClr val="999999"/>
                </a:solidFill>
              </a:rPr>
              <a:t>invite for </a:t>
            </a:r>
            <a:r>
              <a:rPr lang="en" sz="1200" dirty="0" smtClean="0">
                <a:solidFill>
                  <a:srgbClr val="999999"/>
                </a:solidFill>
              </a:rPr>
              <a:t>friends</a:t>
            </a:r>
          </a:p>
          <a:p>
            <a:pPr marL="171450" indent="-171450"/>
            <a:r>
              <a:rPr lang="es-ES_tradnl" sz="1200" dirty="0" err="1" smtClean="0">
                <a:solidFill>
                  <a:srgbClr val="999999"/>
                </a:solidFill>
              </a:rPr>
              <a:t>Create</a:t>
            </a:r>
            <a:r>
              <a:rPr lang="en" sz="1200" dirty="0" smtClean="0">
                <a:solidFill>
                  <a:srgbClr val="999999"/>
                </a:solidFill>
              </a:rPr>
              <a:t> reservation</a:t>
            </a:r>
          </a:p>
          <a:p>
            <a:pPr marL="171450" indent="-171450"/>
            <a:r>
              <a:rPr lang="en" sz="1200" dirty="0" smtClean="0">
                <a:solidFill>
                  <a:srgbClr val="999999"/>
                </a:solidFill>
              </a:rPr>
              <a:t>Cancel invite</a:t>
            </a:r>
          </a:p>
          <a:p>
            <a:pPr marL="171450" indent="-171450"/>
            <a:r>
              <a:rPr lang="en" sz="1200" dirty="0" smtClean="0">
                <a:solidFill>
                  <a:srgbClr val="999999"/>
                </a:solidFill>
              </a:rPr>
              <a:t>Handle invite</a:t>
            </a:r>
          </a:p>
          <a:p>
            <a:pPr marL="171450" indent="-171450"/>
            <a:r>
              <a:rPr lang="en" sz="1200" dirty="0" smtClean="0">
                <a:solidFill>
                  <a:srgbClr val="999999"/>
                </a:solidFill>
              </a:rPr>
              <a:t>Revoke accepted invite</a:t>
            </a:r>
            <a:endParaRPr lang="en" sz="1200" dirty="0">
              <a:solidFill>
                <a:srgbClr val="999999"/>
              </a:solidFill>
            </a:endParaRPr>
          </a:p>
          <a:p>
            <a:pPr lvl="0">
              <a:spcBef>
                <a:spcPts val="0"/>
              </a:spcBef>
              <a:buNone/>
            </a:pPr>
            <a:endParaRPr lang="en" sz="1200" dirty="0">
              <a:solidFill>
                <a:srgbClr val="999999"/>
              </a:solidFill>
            </a:endParaRPr>
          </a:p>
          <a:p>
            <a:pPr marL="0" lvl="0" indent="0" rtl="0">
              <a:spcBef>
                <a:spcPts val="0"/>
              </a:spcBef>
              <a:buNone/>
            </a:pPr>
            <a:r>
              <a:rPr lang="en" sz="1200" b="1" dirty="0" smtClean="0">
                <a:solidFill>
                  <a:srgbClr val="999999"/>
                </a:solidFill>
              </a:rPr>
              <a:t>Digital </a:t>
            </a:r>
            <a:r>
              <a:rPr lang="en" sz="1200" b="1" dirty="0">
                <a:solidFill>
                  <a:srgbClr val="999999"/>
                </a:solidFill>
              </a:rPr>
              <a:t>menu</a:t>
            </a:r>
          </a:p>
          <a:p>
            <a:pPr marL="171450" indent="-171450"/>
            <a:r>
              <a:rPr lang="en" sz="1200" dirty="0" smtClean="0">
                <a:solidFill>
                  <a:srgbClr val="999999"/>
                </a:solidFill>
              </a:rPr>
              <a:t>Filter menu</a:t>
            </a:r>
          </a:p>
          <a:p>
            <a:pPr marL="171450" indent="-171450"/>
            <a:r>
              <a:rPr lang="en" sz="1200" dirty="0" smtClean="0">
                <a:solidFill>
                  <a:srgbClr val="999999"/>
                </a:solidFill>
              </a:rPr>
              <a:t>Define order</a:t>
            </a:r>
          </a:p>
          <a:p>
            <a:pPr marL="171450" indent="-171450"/>
            <a:r>
              <a:rPr lang="en" sz="1200" dirty="0" smtClean="0">
                <a:solidFill>
                  <a:srgbClr val="999999"/>
                </a:solidFill>
              </a:rPr>
              <a:t>Order </a:t>
            </a:r>
            <a:r>
              <a:rPr lang="en" sz="1200" dirty="0">
                <a:solidFill>
                  <a:srgbClr val="999999"/>
                </a:solidFill>
              </a:rPr>
              <a:t>the </a:t>
            </a:r>
            <a:r>
              <a:rPr lang="en" sz="1200" dirty="0" smtClean="0">
                <a:solidFill>
                  <a:srgbClr val="999999"/>
                </a:solidFill>
              </a:rPr>
              <a:t>order</a:t>
            </a:r>
            <a:endParaRPr sz="1200" dirty="0">
              <a:solidFill>
                <a:srgbClr val="999999"/>
              </a:solidFill>
            </a:endParaRPr>
          </a:p>
          <a:p>
            <a:pPr marL="0" lvl="0" indent="457200" rtl="0">
              <a:spcBef>
                <a:spcPts val="0"/>
              </a:spcBef>
              <a:buNone/>
            </a:pPr>
            <a:r>
              <a:rPr lang="en" sz="1200" dirty="0">
                <a:solidFill>
                  <a:srgbClr val="999999"/>
                </a:solidFill>
              </a:rPr>
              <a:t>	</a:t>
            </a: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a:t>Invite friends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85" y="699490"/>
            <a:ext cx="4049215" cy="3945475"/>
          </a:xfrm>
          <a:prstGeom prst="rect">
            <a:avLst/>
          </a:prstGeom>
        </p:spPr>
      </p:pic>
      <p:sp>
        <p:nvSpPr>
          <p:cNvPr id="11" name="Shape 223"/>
          <p:cNvSpPr txBox="1">
            <a:spLocks noGrp="1"/>
          </p:cNvSpPr>
          <p:nvPr>
            <p:ph type="body" idx="2"/>
          </p:nvPr>
        </p:nvSpPr>
        <p:spPr>
          <a:xfrm>
            <a:off x="5604293" y="1696230"/>
            <a:ext cx="3229500" cy="120300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Link to book table</a:t>
            </a:r>
            <a:endParaRPr lang="en" sz="1200" dirty="0">
              <a:solidFill>
                <a:schemeClr val="accent1"/>
              </a:solidFill>
            </a:endParaRPr>
          </a:p>
        </p:txBody>
      </p:sp>
      <p:sp>
        <p:nvSpPr>
          <p:cNvPr id="12" name="Shape 225"/>
          <p:cNvSpPr/>
          <p:nvPr/>
        </p:nvSpPr>
        <p:spPr>
          <a:xfrm>
            <a:off x="3662520" y="699490"/>
            <a:ext cx="40541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225"/>
          <p:cNvSpPr/>
          <p:nvPr/>
        </p:nvSpPr>
        <p:spPr>
          <a:xfrm>
            <a:off x="2987780" y="3867930"/>
            <a:ext cx="50407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 name="Elbow Connector 14"/>
          <p:cNvCxnSpPr>
            <a:stCxn id="12" idx="2"/>
            <a:endCxn id="11" idx="1"/>
          </p:cNvCxnSpPr>
          <p:nvPr/>
        </p:nvCxnSpPr>
        <p:spPr>
          <a:xfrm rot="16200000" flipH="1">
            <a:off x="4043654" y="737091"/>
            <a:ext cx="1382210" cy="1739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1" idx="1"/>
          </p:cNvCxnSpPr>
          <p:nvPr/>
        </p:nvCxnSpPr>
        <p:spPr>
          <a:xfrm flipV="1">
            <a:off x="3491850" y="2297730"/>
            <a:ext cx="2112443" cy="1678215"/>
          </a:xfrm>
          <a:prstGeom prst="bentConnector3">
            <a:avLst>
              <a:gd name="adj1" fmla="val 17726"/>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90" y="1203560"/>
            <a:ext cx="4325440" cy="31171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10" y="1209392"/>
            <a:ext cx="4264893" cy="3108790"/>
          </a:xfrm>
          <a:prstGeom prst="rect">
            <a:avLst/>
          </a:prstGeom>
        </p:spPr>
      </p:pic>
      <p:sp>
        <p:nvSpPr>
          <p:cNvPr id="11" name="Shape 225"/>
          <p:cNvSpPr/>
          <p:nvPr/>
        </p:nvSpPr>
        <p:spPr>
          <a:xfrm>
            <a:off x="174550" y="1419590"/>
            <a:ext cx="432544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 name="Elbow Connector 5"/>
          <p:cNvCxnSpPr>
            <a:stCxn id="11" idx="0"/>
          </p:cNvCxnSpPr>
          <p:nvPr/>
        </p:nvCxnSpPr>
        <p:spPr>
          <a:xfrm rot="5400000" flipH="1" flipV="1">
            <a:off x="2446495" y="734285"/>
            <a:ext cx="576080" cy="79453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Shape 223"/>
          <p:cNvSpPr txBox="1">
            <a:spLocks noGrp="1"/>
          </p:cNvSpPr>
          <p:nvPr>
            <p:ph type="body" idx="2"/>
          </p:nvPr>
        </p:nvSpPr>
        <p:spPr>
          <a:xfrm>
            <a:off x="3134796" y="678916"/>
            <a:ext cx="3229500"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Tab navigation for invite friends or book table</a:t>
            </a:r>
            <a:endParaRPr lang="en" sz="1200" dirty="0">
              <a:solidFill>
                <a:schemeClr val="accent1"/>
              </a:solidFill>
            </a:endParaRPr>
          </a:p>
        </p:txBody>
      </p:sp>
      <p:sp>
        <p:nvSpPr>
          <p:cNvPr id="16" name="Shape 225"/>
          <p:cNvSpPr/>
          <p:nvPr/>
        </p:nvSpPr>
        <p:spPr>
          <a:xfrm>
            <a:off x="3923910" y="1799397"/>
            <a:ext cx="151277" cy="151277"/>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 name="Elbow Connector 8"/>
          <p:cNvCxnSpPr>
            <a:stCxn id="16" idx="3"/>
          </p:cNvCxnSpPr>
          <p:nvPr/>
        </p:nvCxnSpPr>
        <p:spPr>
          <a:xfrm>
            <a:off x="4075187" y="1875036"/>
            <a:ext cx="1937013" cy="88455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Left-Right Arrow 9"/>
          <p:cNvSpPr/>
          <p:nvPr/>
        </p:nvSpPr>
        <p:spPr>
          <a:xfrm>
            <a:off x="1979640" y="141959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eft-Right Arrow 11"/>
          <p:cNvSpPr/>
          <p:nvPr/>
        </p:nvSpPr>
        <p:spPr>
          <a:xfrm rot="16200000">
            <a:off x="2555720" y="271577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9542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dirty="0">
                <a:solidFill>
                  <a:srgbClr val="FFFFFF"/>
                </a:solidFill>
              </a:rPr>
              <a:t>Invite friends: </a:t>
            </a:r>
            <a:r>
              <a:rPr lang="en" sz="1800" dirty="0">
                <a:solidFill>
                  <a:srgbClr val="FFFFFF"/>
                </a:solidFill>
              </a:rPr>
              <a:t>Create invite for </a:t>
            </a:r>
            <a:r>
              <a:rPr lang="en" sz="1800" dirty="0" smtClean="0">
                <a:solidFill>
                  <a:srgbClr val="FFFFFF"/>
                </a:solidFill>
              </a:rPr>
              <a:t>friends - Send</a:t>
            </a:r>
            <a:endParaRPr lang="en" sz="1800" dirty="0">
              <a:solidFill>
                <a:srgbClr val="FFFFFF"/>
              </a:solidFill>
            </a:endParaRPr>
          </a:p>
        </p:txBody>
      </p:sp>
      <p:sp>
        <p:nvSpPr>
          <p:cNvPr id="15" name="Shape 223"/>
          <p:cNvSpPr txBox="1">
            <a:spLocks noGrp="1"/>
          </p:cNvSpPr>
          <p:nvPr>
            <p:ph type="body" idx="2"/>
          </p:nvPr>
        </p:nvSpPr>
        <p:spPr>
          <a:xfrm>
            <a:off x="3635870"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Send invitation</a:t>
            </a:r>
            <a:endParaRPr lang="en" sz="1200"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11" y="1032731"/>
            <a:ext cx="4671969" cy="34055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130" y="991619"/>
            <a:ext cx="2926192" cy="3444149"/>
          </a:xfrm>
          <a:prstGeom prst="rect">
            <a:avLst/>
          </a:prstGeom>
        </p:spPr>
      </p:pic>
      <p:sp>
        <p:nvSpPr>
          <p:cNvPr id="12" name="Shape 223"/>
          <p:cNvSpPr txBox="1">
            <a:spLocks noGrp="1"/>
          </p:cNvSpPr>
          <p:nvPr>
            <p:ph type="body" idx="2"/>
          </p:nvPr>
        </p:nvSpPr>
        <p:spPr>
          <a:xfrm>
            <a:off x="5517048"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Email confirmation</a:t>
            </a:r>
            <a:endParaRPr lang="en" sz="1200" dirty="0">
              <a:solidFill>
                <a:schemeClr val="accent1"/>
              </a:solidFill>
            </a:endParaRPr>
          </a:p>
        </p:txBody>
      </p:sp>
    </p:spTree>
    <p:extLst>
      <p:ext uri="{BB962C8B-B14F-4D97-AF65-F5344CB8AC3E}">
        <p14:creationId xmlns:p14="http://schemas.microsoft.com/office/powerpoint/2010/main" val="407353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a:solidFill>
                  <a:srgbClr val="FFFFFF"/>
                </a:solidFill>
              </a:rPr>
              <a:t>Create </a:t>
            </a:r>
            <a:r>
              <a:rPr lang="en" sz="1800" dirty="0" smtClean="0">
                <a:solidFill>
                  <a:srgbClr val="FFFFFF"/>
                </a:solidFill>
              </a:rPr>
              <a:t>reservation and send</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8" y="987530"/>
            <a:ext cx="4396574" cy="31684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894" y="987530"/>
            <a:ext cx="4346726" cy="3168440"/>
          </a:xfrm>
          <a:prstGeom prst="rect">
            <a:avLst/>
          </a:prstGeom>
        </p:spPr>
      </p:pic>
      <p:sp>
        <p:nvSpPr>
          <p:cNvPr id="10" name="Shape 225"/>
          <p:cNvSpPr/>
          <p:nvPr/>
        </p:nvSpPr>
        <p:spPr>
          <a:xfrm>
            <a:off x="3540719" y="3435871"/>
            <a:ext cx="383191" cy="1440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1" name="Elbow Connector 10"/>
          <p:cNvCxnSpPr>
            <a:stCxn id="10" idx="3"/>
          </p:cNvCxnSpPr>
          <p:nvPr/>
        </p:nvCxnSpPr>
        <p:spPr>
          <a:xfrm flipV="1">
            <a:off x="3923910" y="3507880"/>
            <a:ext cx="3528490" cy="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Shape 225"/>
          <p:cNvSpPr/>
          <p:nvPr/>
        </p:nvSpPr>
        <p:spPr>
          <a:xfrm>
            <a:off x="7524410" y="915520"/>
            <a:ext cx="1512210" cy="331246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13" y="831900"/>
            <a:ext cx="3263787" cy="3841501"/>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smtClean="0">
                <a:solidFill>
                  <a:srgbClr val="FFFFFF"/>
                </a:solidFill>
              </a:rPr>
              <a:t>Cancel invite</a:t>
            </a:r>
            <a:endParaRPr lang="en" sz="1800" dirty="0">
              <a:solidFill>
                <a:srgbClr val="FFFFFF"/>
              </a:solidFill>
            </a:endParaRP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r>
              <a:rPr lang="en" sz="1200" b="1" dirty="0">
                <a:solidFill>
                  <a:schemeClr val="accent1"/>
                </a:solidFill>
              </a:rPr>
              <a:t>EMAIL NEWSLETTER UI</a:t>
            </a:r>
          </a:p>
          <a:p>
            <a:pPr lvl="0"/>
            <a:r>
              <a:rPr lang="en" sz="1200" dirty="0">
                <a:solidFill>
                  <a:schemeClr val="accent1"/>
                </a:solidFill>
              </a:rPr>
              <a:t>Confirmation email with cancel invitation option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extLst>
      <p:ext uri="{BB962C8B-B14F-4D97-AF65-F5344CB8AC3E}">
        <p14:creationId xmlns:p14="http://schemas.microsoft.com/office/powerpoint/2010/main" val="1652576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1" y="776275"/>
            <a:ext cx="3246900" cy="3821625"/>
          </a:xfrm>
          <a:prstGeom prst="rect">
            <a:avLst/>
          </a:prstGeom>
        </p:spPr>
      </p:pic>
      <p:sp>
        <p:nvSpPr>
          <p:cNvPr id="249" name="Shape 249"/>
          <p:cNvSpPr/>
          <p:nvPr/>
        </p:nvSpPr>
        <p:spPr>
          <a:xfrm>
            <a:off x="482600" y="776275"/>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Handle invite</a:t>
            </a:r>
          </a:p>
        </p:txBody>
      </p:sp>
      <p:sp>
        <p:nvSpPr>
          <p:cNvPr id="252" name="Shape 252"/>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Email invitation</a:t>
            </a:r>
          </a:p>
        </p:txBody>
      </p:sp>
      <p:cxnSp>
        <p:nvCxnSpPr>
          <p:cNvPr id="253" name="Shape 253"/>
          <p:cNvCxnSpPr>
            <a:endCxn id="252"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196</Words>
  <Application>Microsoft Office PowerPoint</Application>
  <PresentationFormat>On-screen Show (16:9)</PresentationFormat>
  <Paragraphs>55</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Economica</vt:lpstr>
      <vt:lpstr>Calibri</vt:lpstr>
      <vt:lpstr>Arial</vt:lpstr>
      <vt:lpstr>simple-light-2</vt:lpstr>
      <vt:lpstr>Wireframes  high fidelity</vt:lpstr>
      <vt:lpstr>Index</vt:lpstr>
      <vt:lpstr>Invite friends</vt:lpstr>
      <vt:lpstr>Invite friends: Create invite for friends</vt:lpstr>
      <vt:lpstr>Invite friends: Create invite for friends</vt:lpstr>
      <vt:lpstr>Invite friends: Create invite for friends - Send</vt:lpstr>
      <vt:lpstr>Invite friends: Create reservation and send</vt:lpstr>
      <vt:lpstr>Invite friends: Cancel invite</vt:lpstr>
      <vt:lpstr>Invite friends: Handle invite</vt:lpstr>
      <vt:lpstr>Invite friends: Revoke accepted invite</vt:lpstr>
      <vt:lpstr>Digital menu</vt:lpstr>
      <vt:lpstr>Digital menu: Filter menu</vt:lpstr>
      <vt:lpstr>Digital menu: Define order</vt:lpstr>
      <vt:lpstr>Digital menu: Order the order</vt:lpstr>
      <vt:lpstr>Digital menu: Order the order - precondition for ordering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Moncho Llorca, Jaime</cp:lastModifiedBy>
  <cp:revision>15</cp:revision>
  <dcterms:modified xsi:type="dcterms:W3CDTF">2017-03-29T09:48:03Z</dcterms:modified>
</cp:coreProperties>
</file>